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yne"/>
      <p:regular r:id="rId15"/>
    </p:embeddedFont>
    <p:embeddedFont>
      <p:font typeface="Syne"/>
      <p:regular r:id="rId16"/>
    </p:embeddedFont>
    <p:embeddedFont>
      <p:font typeface="Syne"/>
      <p:regular r:id="rId17"/>
    </p:embeddedFont>
    <p:embeddedFont>
      <p:font typeface="Syne"/>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0052" y="744260"/>
            <a:ext cx="7856696" cy="4759166"/>
          </a:xfrm>
          <a:prstGeom prst="rect">
            <a:avLst/>
          </a:prstGeom>
          <a:noFill/>
          <a:ln/>
        </p:spPr>
        <p:txBody>
          <a:bodyPr wrap="square" lIns="0" tIns="0" rIns="0" bIns="0" rtlCol="0" anchor="t"/>
          <a:lstStyle/>
          <a:p>
            <a:pPr indent="0" marL="0">
              <a:lnSpc>
                <a:spcPts val="6200"/>
              </a:lnSpc>
              <a:buNone/>
            </a:pPr>
            <a:r>
              <a:rPr lang="en-US" sz="4950" b="1" dirty="0">
                <a:solidFill>
                  <a:srgbClr val="F0F4F1"/>
                </a:solidFill>
                <a:latin typeface="Syne" pitchFamily="34" charset="0"/>
                <a:ea typeface="Syne" pitchFamily="34" charset="-122"/>
                <a:cs typeface="Syne" pitchFamily="34" charset="-120"/>
              </a:rPr>
              <a:t>Unveiling Heart Disease Patterns: A Machine Learning Perspective</a:t>
            </a:r>
            <a:endParaRPr lang="en-US" sz="4950" dirty="0"/>
          </a:p>
        </p:txBody>
      </p:sp>
      <p:sp>
        <p:nvSpPr>
          <p:cNvPr id="4" name="Text 1"/>
          <p:cNvSpPr/>
          <p:nvPr/>
        </p:nvSpPr>
        <p:spPr>
          <a:xfrm>
            <a:off x="6130052" y="5779294"/>
            <a:ext cx="7856696" cy="1177290"/>
          </a:xfrm>
          <a:prstGeom prst="rect">
            <a:avLst/>
          </a:prstGeom>
          <a:noFill/>
          <a:ln/>
        </p:spPr>
        <p:txBody>
          <a:bodyPr wrap="square" lIns="0" tIns="0" rIns="0" bIns="0" rtlCol="0" anchor="t"/>
          <a:lstStyle/>
          <a:p>
            <a:pPr indent="0" marL="0">
              <a:lnSpc>
                <a:spcPts val="2300"/>
              </a:lnSpc>
              <a:buNone/>
            </a:pPr>
            <a:r>
              <a:rPr lang="en-US" sz="1400" dirty="0">
                <a:solidFill>
                  <a:srgbClr val="D7E5D8"/>
                </a:solidFill>
                <a:latin typeface="Syne" pitchFamily="34" charset="0"/>
                <a:ea typeface="Syne" pitchFamily="34" charset="-122"/>
                <a:cs typeface="Syne" pitchFamily="34" charset="-120"/>
              </a:rPr>
              <a:t>This report presents the findings of a comprehensive analysis of a healthcare dataset, focusing on predicting heart disease and understanding the factors influencing treatment costs. We employed machine learning techniques to develop predictive models and gain insights into patient demographics, medical conditions, and billing patterns.</a:t>
            </a:r>
            <a:endParaRPr lang="en-US" sz="1400" dirty="0"/>
          </a:p>
        </p:txBody>
      </p:sp>
      <p:sp>
        <p:nvSpPr>
          <p:cNvPr id="5" name="Shape 2"/>
          <p:cNvSpPr/>
          <p:nvPr/>
        </p:nvSpPr>
        <p:spPr>
          <a:xfrm>
            <a:off x="6130052" y="7177088"/>
            <a:ext cx="294203" cy="294203"/>
          </a:xfrm>
          <a:prstGeom prst="roundRect">
            <a:avLst>
              <a:gd name="adj" fmla="val 31077472"/>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137672" y="7184708"/>
            <a:ext cx="278963" cy="278963"/>
          </a:xfrm>
          <a:prstGeom prst="rect">
            <a:avLst/>
          </a:prstGeom>
        </p:spPr>
      </p:pic>
      <p:sp>
        <p:nvSpPr>
          <p:cNvPr id="7" name="Text 3"/>
          <p:cNvSpPr/>
          <p:nvPr/>
        </p:nvSpPr>
        <p:spPr>
          <a:xfrm>
            <a:off x="6516172" y="7163395"/>
            <a:ext cx="2310408" cy="321826"/>
          </a:xfrm>
          <a:prstGeom prst="rect">
            <a:avLst/>
          </a:prstGeom>
          <a:noFill/>
          <a:ln/>
        </p:spPr>
        <p:txBody>
          <a:bodyPr wrap="none" lIns="0" tIns="0" rIns="0" bIns="0" rtlCol="0" anchor="t"/>
          <a:lstStyle/>
          <a:p>
            <a:pPr algn="l" indent="0" marL="0">
              <a:lnSpc>
                <a:spcPts val="2500"/>
              </a:lnSpc>
              <a:buNone/>
            </a:pPr>
            <a:r>
              <a:rPr lang="en-US" sz="1800" b="1" dirty="0">
                <a:solidFill>
                  <a:srgbClr val="D7E5D8"/>
                </a:solidFill>
                <a:latin typeface="Syne" pitchFamily="34" charset="0"/>
                <a:ea typeface="Syne" pitchFamily="34" charset="-122"/>
                <a:cs typeface="Syne" pitchFamily="34" charset="-120"/>
              </a:rPr>
              <a:t>by Bubele Mbizeni</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5668"/>
          </a:xfrm>
          <a:prstGeom prst="rect">
            <a:avLst/>
          </a:prstGeom>
        </p:spPr>
      </p:pic>
      <p:sp>
        <p:nvSpPr>
          <p:cNvPr id="3" name="Text 0"/>
          <p:cNvSpPr/>
          <p:nvPr/>
        </p:nvSpPr>
        <p:spPr>
          <a:xfrm>
            <a:off x="695920" y="3349466"/>
            <a:ext cx="10577036" cy="621268"/>
          </a:xfrm>
          <a:prstGeom prst="rect">
            <a:avLst/>
          </a:prstGeom>
          <a:noFill/>
          <a:ln/>
        </p:spPr>
        <p:txBody>
          <a:bodyPr wrap="none" lIns="0" tIns="0" rIns="0" bIns="0" rtlCol="0" anchor="t"/>
          <a:lstStyle/>
          <a:p>
            <a:pPr indent="0" marL="0">
              <a:lnSpc>
                <a:spcPts val="4850"/>
              </a:lnSpc>
              <a:buNone/>
            </a:pPr>
            <a:r>
              <a:rPr lang="en-US" sz="3900" b="1" dirty="0">
                <a:solidFill>
                  <a:srgbClr val="F0F4F1"/>
                </a:solidFill>
                <a:latin typeface="Syne" pitchFamily="34" charset="0"/>
                <a:ea typeface="Syne" pitchFamily="34" charset="-122"/>
                <a:cs typeface="Syne" pitchFamily="34" charset="-120"/>
              </a:rPr>
              <a:t>Data Cleaning and Insights</a:t>
            </a:r>
            <a:endParaRPr lang="en-US" sz="3900" dirty="0"/>
          </a:p>
        </p:txBody>
      </p:sp>
      <p:sp>
        <p:nvSpPr>
          <p:cNvPr id="4" name="Shape 1"/>
          <p:cNvSpPr/>
          <p:nvPr/>
        </p:nvSpPr>
        <p:spPr>
          <a:xfrm>
            <a:off x="695920" y="4492585"/>
            <a:ext cx="447318" cy="447318"/>
          </a:xfrm>
          <a:prstGeom prst="roundRect">
            <a:avLst>
              <a:gd name="adj" fmla="val 18671"/>
            </a:avLst>
          </a:prstGeom>
          <a:solidFill>
            <a:srgbClr val="547808"/>
          </a:solidFill>
          <a:ln w="7620">
            <a:solidFill>
              <a:srgbClr val="6D9121"/>
            </a:solidFill>
            <a:prstDash val="solid"/>
          </a:ln>
        </p:spPr>
      </p:sp>
      <p:sp>
        <p:nvSpPr>
          <p:cNvPr id="5" name="Text 2"/>
          <p:cNvSpPr/>
          <p:nvPr/>
        </p:nvSpPr>
        <p:spPr>
          <a:xfrm>
            <a:off x="840700" y="4567118"/>
            <a:ext cx="157758" cy="298252"/>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Syne" pitchFamily="34" charset="0"/>
                <a:ea typeface="Syne" pitchFamily="34" charset="-122"/>
                <a:cs typeface="Syne" pitchFamily="34" charset="-120"/>
              </a:rPr>
              <a:t>1</a:t>
            </a:r>
            <a:endParaRPr lang="en-US" sz="2300" dirty="0"/>
          </a:p>
        </p:txBody>
      </p:sp>
      <p:sp>
        <p:nvSpPr>
          <p:cNvPr id="6" name="Text 3"/>
          <p:cNvSpPr/>
          <p:nvPr/>
        </p:nvSpPr>
        <p:spPr>
          <a:xfrm>
            <a:off x="1342073" y="4492585"/>
            <a:ext cx="4414361" cy="310753"/>
          </a:xfrm>
          <a:prstGeom prst="rect">
            <a:avLst/>
          </a:prstGeom>
          <a:noFill/>
          <a:ln/>
        </p:spPr>
        <p:txBody>
          <a:bodyPr wrap="none" lIns="0" tIns="0" rIns="0" bIns="0" rtlCol="0" anchor="t"/>
          <a:lstStyle/>
          <a:p>
            <a:pPr indent="0" marL="0">
              <a:lnSpc>
                <a:spcPts val="2400"/>
              </a:lnSpc>
              <a:buNone/>
            </a:pPr>
            <a:r>
              <a:rPr lang="en-US" sz="1950" b="1" dirty="0">
                <a:solidFill>
                  <a:srgbClr val="D7E5D8"/>
                </a:solidFill>
                <a:latin typeface="Syne" pitchFamily="34" charset="0"/>
                <a:ea typeface="Syne" pitchFamily="34" charset="-122"/>
                <a:cs typeface="Syne" pitchFamily="34" charset="-120"/>
              </a:rPr>
              <a:t>Missing Data Handling</a:t>
            </a:r>
            <a:endParaRPr lang="en-US" sz="1950" dirty="0"/>
          </a:p>
        </p:txBody>
      </p:sp>
      <p:sp>
        <p:nvSpPr>
          <p:cNvPr id="7" name="Text 4"/>
          <p:cNvSpPr/>
          <p:nvPr/>
        </p:nvSpPr>
        <p:spPr>
          <a:xfrm>
            <a:off x="1342073" y="4922639"/>
            <a:ext cx="5873710" cy="636270"/>
          </a:xfrm>
          <a:prstGeom prst="rect">
            <a:avLst/>
          </a:prstGeom>
          <a:noFill/>
          <a:ln/>
        </p:spPr>
        <p:txBody>
          <a:bodyPr wrap="square" lIns="0" tIns="0" rIns="0" bIns="0" rtlCol="0" anchor="t"/>
          <a:lstStyle/>
          <a:p>
            <a:pPr indent="0" marL="0">
              <a:lnSpc>
                <a:spcPts val="2500"/>
              </a:lnSpc>
              <a:buNone/>
            </a:pPr>
            <a:r>
              <a:rPr lang="en-US" sz="1550" dirty="0">
                <a:solidFill>
                  <a:srgbClr val="D7E5D8"/>
                </a:solidFill>
                <a:latin typeface="Syne" pitchFamily="34" charset="0"/>
                <a:ea typeface="Syne" pitchFamily="34" charset="-122"/>
                <a:cs typeface="Syne" pitchFamily="34" charset="-120"/>
              </a:rPr>
              <a:t>We addressed missing data using imputation techniques, ensuring that no crucial information was lost during analysis.</a:t>
            </a:r>
            <a:endParaRPr lang="en-US" sz="1550" dirty="0"/>
          </a:p>
        </p:txBody>
      </p:sp>
      <p:sp>
        <p:nvSpPr>
          <p:cNvPr id="8" name="Shape 5"/>
          <p:cNvSpPr/>
          <p:nvPr/>
        </p:nvSpPr>
        <p:spPr>
          <a:xfrm>
            <a:off x="7414617" y="4492585"/>
            <a:ext cx="447318" cy="447318"/>
          </a:xfrm>
          <a:prstGeom prst="roundRect">
            <a:avLst>
              <a:gd name="adj" fmla="val 18671"/>
            </a:avLst>
          </a:prstGeom>
          <a:solidFill>
            <a:srgbClr val="547808"/>
          </a:solidFill>
          <a:ln w="7620">
            <a:solidFill>
              <a:srgbClr val="6D9121"/>
            </a:solidFill>
            <a:prstDash val="solid"/>
          </a:ln>
        </p:spPr>
      </p:sp>
      <p:sp>
        <p:nvSpPr>
          <p:cNvPr id="9" name="Text 6"/>
          <p:cNvSpPr/>
          <p:nvPr/>
        </p:nvSpPr>
        <p:spPr>
          <a:xfrm>
            <a:off x="7488674" y="4567118"/>
            <a:ext cx="299085" cy="298252"/>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Syne" pitchFamily="34" charset="0"/>
                <a:ea typeface="Syne" pitchFamily="34" charset="-122"/>
                <a:cs typeface="Syne" pitchFamily="34" charset="-120"/>
              </a:rPr>
              <a:t>2</a:t>
            </a:r>
            <a:endParaRPr lang="en-US" sz="2300" dirty="0"/>
          </a:p>
        </p:txBody>
      </p:sp>
      <p:sp>
        <p:nvSpPr>
          <p:cNvPr id="10" name="Text 7"/>
          <p:cNvSpPr/>
          <p:nvPr/>
        </p:nvSpPr>
        <p:spPr>
          <a:xfrm>
            <a:off x="8060769" y="4492585"/>
            <a:ext cx="4089559" cy="310753"/>
          </a:xfrm>
          <a:prstGeom prst="rect">
            <a:avLst/>
          </a:prstGeom>
          <a:noFill/>
          <a:ln/>
        </p:spPr>
        <p:txBody>
          <a:bodyPr wrap="none" lIns="0" tIns="0" rIns="0" bIns="0" rtlCol="0" anchor="t"/>
          <a:lstStyle/>
          <a:p>
            <a:pPr indent="0" marL="0">
              <a:lnSpc>
                <a:spcPts val="2400"/>
              </a:lnSpc>
              <a:buNone/>
            </a:pPr>
            <a:r>
              <a:rPr lang="en-US" sz="1950" b="1" dirty="0">
                <a:solidFill>
                  <a:srgbClr val="D7E5D8"/>
                </a:solidFill>
                <a:latin typeface="Syne" pitchFamily="34" charset="0"/>
                <a:ea typeface="Syne" pitchFamily="34" charset="-122"/>
                <a:cs typeface="Syne" pitchFamily="34" charset="-120"/>
              </a:rPr>
              <a:t>Outlier Management</a:t>
            </a:r>
            <a:endParaRPr lang="en-US" sz="1950" dirty="0"/>
          </a:p>
        </p:txBody>
      </p:sp>
      <p:sp>
        <p:nvSpPr>
          <p:cNvPr id="11" name="Text 8"/>
          <p:cNvSpPr/>
          <p:nvPr/>
        </p:nvSpPr>
        <p:spPr>
          <a:xfrm>
            <a:off x="8060769" y="4922639"/>
            <a:ext cx="5873710" cy="636270"/>
          </a:xfrm>
          <a:prstGeom prst="rect">
            <a:avLst/>
          </a:prstGeom>
          <a:noFill/>
          <a:ln/>
        </p:spPr>
        <p:txBody>
          <a:bodyPr wrap="square" lIns="0" tIns="0" rIns="0" bIns="0" rtlCol="0" anchor="t"/>
          <a:lstStyle/>
          <a:p>
            <a:pPr indent="0" marL="0">
              <a:lnSpc>
                <a:spcPts val="2500"/>
              </a:lnSpc>
              <a:buNone/>
            </a:pPr>
            <a:r>
              <a:rPr lang="en-US" sz="1550" dirty="0">
                <a:solidFill>
                  <a:srgbClr val="D7E5D8"/>
                </a:solidFill>
                <a:latin typeface="Syne" pitchFamily="34" charset="0"/>
                <a:ea typeface="Syne" pitchFamily="34" charset="-122"/>
                <a:cs typeface="Syne" pitchFamily="34" charset="-120"/>
              </a:rPr>
              <a:t>Outliers were identified and managed using transformations like log transformations and Winsorization, preventing skewed results.</a:t>
            </a:r>
            <a:endParaRPr lang="en-US" sz="1550" dirty="0"/>
          </a:p>
        </p:txBody>
      </p:sp>
      <p:sp>
        <p:nvSpPr>
          <p:cNvPr id="12" name="Shape 9"/>
          <p:cNvSpPr/>
          <p:nvPr/>
        </p:nvSpPr>
        <p:spPr>
          <a:xfrm>
            <a:off x="695920" y="5981343"/>
            <a:ext cx="447318" cy="447318"/>
          </a:xfrm>
          <a:prstGeom prst="roundRect">
            <a:avLst>
              <a:gd name="adj" fmla="val 18671"/>
            </a:avLst>
          </a:prstGeom>
          <a:solidFill>
            <a:srgbClr val="547808"/>
          </a:solidFill>
          <a:ln w="7620">
            <a:solidFill>
              <a:srgbClr val="6D9121"/>
            </a:solidFill>
            <a:prstDash val="solid"/>
          </a:ln>
        </p:spPr>
      </p:sp>
      <p:sp>
        <p:nvSpPr>
          <p:cNvPr id="13" name="Text 10"/>
          <p:cNvSpPr/>
          <p:nvPr/>
        </p:nvSpPr>
        <p:spPr>
          <a:xfrm>
            <a:off x="762238" y="6055876"/>
            <a:ext cx="314563" cy="298252"/>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Syne" pitchFamily="34" charset="0"/>
                <a:ea typeface="Syne" pitchFamily="34" charset="-122"/>
                <a:cs typeface="Syne" pitchFamily="34" charset="-120"/>
              </a:rPr>
              <a:t>3</a:t>
            </a:r>
            <a:endParaRPr lang="en-US" sz="2300" dirty="0"/>
          </a:p>
        </p:txBody>
      </p:sp>
      <p:sp>
        <p:nvSpPr>
          <p:cNvPr id="14" name="Text 11"/>
          <p:cNvSpPr/>
          <p:nvPr/>
        </p:nvSpPr>
        <p:spPr>
          <a:xfrm>
            <a:off x="1342073" y="5981343"/>
            <a:ext cx="2485668" cy="310753"/>
          </a:xfrm>
          <a:prstGeom prst="rect">
            <a:avLst/>
          </a:prstGeom>
          <a:noFill/>
          <a:ln/>
        </p:spPr>
        <p:txBody>
          <a:bodyPr wrap="none" lIns="0" tIns="0" rIns="0" bIns="0" rtlCol="0" anchor="t"/>
          <a:lstStyle/>
          <a:p>
            <a:pPr indent="0" marL="0">
              <a:lnSpc>
                <a:spcPts val="2400"/>
              </a:lnSpc>
              <a:buNone/>
            </a:pPr>
            <a:r>
              <a:rPr lang="en-US" sz="1950" b="1" dirty="0">
                <a:solidFill>
                  <a:srgbClr val="D7E5D8"/>
                </a:solidFill>
                <a:latin typeface="Syne" pitchFamily="34" charset="0"/>
                <a:ea typeface="Syne" pitchFamily="34" charset="-122"/>
                <a:cs typeface="Syne" pitchFamily="34" charset="-120"/>
              </a:rPr>
              <a:t>Key Insights</a:t>
            </a:r>
            <a:endParaRPr lang="en-US" sz="1950" dirty="0"/>
          </a:p>
        </p:txBody>
      </p:sp>
      <p:sp>
        <p:nvSpPr>
          <p:cNvPr id="15" name="Text 12"/>
          <p:cNvSpPr/>
          <p:nvPr/>
        </p:nvSpPr>
        <p:spPr>
          <a:xfrm>
            <a:off x="1342073" y="6411397"/>
            <a:ext cx="5873710" cy="954405"/>
          </a:xfrm>
          <a:prstGeom prst="rect">
            <a:avLst/>
          </a:prstGeom>
          <a:noFill/>
          <a:ln/>
        </p:spPr>
        <p:txBody>
          <a:bodyPr wrap="square" lIns="0" tIns="0" rIns="0" bIns="0" rtlCol="0" anchor="t"/>
          <a:lstStyle/>
          <a:p>
            <a:pPr indent="0" marL="0">
              <a:lnSpc>
                <a:spcPts val="2500"/>
              </a:lnSpc>
              <a:buNone/>
            </a:pPr>
            <a:r>
              <a:rPr lang="en-US" sz="1550" dirty="0">
                <a:solidFill>
                  <a:srgbClr val="D7E5D8"/>
                </a:solidFill>
                <a:latin typeface="Syne" pitchFamily="34" charset="0"/>
                <a:ea typeface="Syne" pitchFamily="34" charset="-122"/>
                <a:cs typeface="Syne" pitchFamily="34" charset="-120"/>
              </a:rPr>
              <a:t>The analysis revealed a higher prevalence of chronic conditions like heart disease and diabetes among older patients, often associated with longer hospital stays and higher readmission rates.</a:t>
            </a:r>
            <a:endParaRPr lang="en-US" sz="1550" dirty="0"/>
          </a:p>
        </p:txBody>
      </p:sp>
      <p:sp>
        <p:nvSpPr>
          <p:cNvPr id="16" name="Shape 13"/>
          <p:cNvSpPr/>
          <p:nvPr/>
        </p:nvSpPr>
        <p:spPr>
          <a:xfrm>
            <a:off x="7414617" y="5981343"/>
            <a:ext cx="447318" cy="447318"/>
          </a:xfrm>
          <a:prstGeom prst="roundRect">
            <a:avLst>
              <a:gd name="adj" fmla="val 18671"/>
            </a:avLst>
          </a:prstGeom>
          <a:solidFill>
            <a:srgbClr val="547808"/>
          </a:solidFill>
          <a:ln w="7620">
            <a:solidFill>
              <a:srgbClr val="6D9121"/>
            </a:solidFill>
            <a:prstDash val="solid"/>
          </a:ln>
        </p:spPr>
      </p:sp>
      <p:sp>
        <p:nvSpPr>
          <p:cNvPr id="17" name="Text 14"/>
          <p:cNvSpPr/>
          <p:nvPr/>
        </p:nvSpPr>
        <p:spPr>
          <a:xfrm>
            <a:off x="7475101" y="6055876"/>
            <a:ext cx="326231" cy="298252"/>
          </a:xfrm>
          <a:prstGeom prst="rect">
            <a:avLst/>
          </a:prstGeom>
          <a:noFill/>
          <a:ln/>
        </p:spPr>
        <p:txBody>
          <a:bodyPr wrap="none" lIns="0" tIns="0" rIns="0" bIns="0" rtlCol="0" anchor="t"/>
          <a:lstStyle/>
          <a:p>
            <a:pPr algn="ctr" indent="0" marL="0">
              <a:lnSpc>
                <a:spcPts val="2300"/>
              </a:lnSpc>
              <a:buNone/>
            </a:pPr>
            <a:r>
              <a:rPr lang="en-US" sz="2300" b="1" dirty="0">
                <a:solidFill>
                  <a:srgbClr val="FFFFFF"/>
                </a:solidFill>
                <a:latin typeface="Syne" pitchFamily="34" charset="0"/>
                <a:ea typeface="Syne" pitchFamily="34" charset="-122"/>
                <a:cs typeface="Syne" pitchFamily="34" charset="-120"/>
              </a:rPr>
              <a:t>4</a:t>
            </a:r>
            <a:endParaRPr lang="en-US" sz="2300" dirty="0"/>
          </a:p>
        </p:txBody>
      </p:sp>
      <p:sp>
        <p:nvSpPr>
          <p:cNvPr id="18" name="Text 15"/>
          <p:cNvSpPr/>
          <p:nvPr/>
        </p:nvSpPr>
        <p:spPr>
          <a:xfrm>
            <a:off x="8060769" y="5981343"/>
            <a:ext cx="3729038" cy="310753"/>
          </a:xfrm>
          <a:prstGeom prst="rect">
            <a:avLst/>
          </a:prstGeom>
          <a:noFill/>
          <a:ln/>
        </p:spPr>
        <p:txBody>
          <a:bodyPr wrap="none" lIns="0" tIns="0" rIns="0" bIns="0" rtlCol="0" anchor="t"/>
          <a:lstStyle/>
          <a:p>
            <a:pPr indent="0" marL="0">
              <a:lnSpc>
                <a:spcPts val="2400"/>
              </a:lnSpc>
              <a:buNone/>
            </a:pPr>
            <a:r>
              <a:rPr lang="en-US" sz="1950" b="1" dirty="0">
                <a:solidFill>
                  <a:srgbClr val="D7E5D8"/>
                </a:solidFill>
                <a:latin typeface="Syne" pitchFamily="34" charset="0"/>
                <a:ea typeface="Syne" pitchFamily="34" charset="-122"/>
                <a:cs typeface="Syne" pitchFamily="34" charset="-120"/>
              </a:rPr>
              <a:t>High-Cost Patients</a:t>
            </a:r>
            <a:endParaRPr lang="en-US" sz="1950" dirty="0"/>
          </a:p>
        </p:txBody>
      </p:sp>
      <p:sp>
        <p:nvSpPr>
          <p:cNvPr id="19" name="Text 16"/>
          <p:cNvSpPr/>
          <p:nvPr/>
        </p:nvSpPr>
        <p:spPr>
          <a:xfrm>
            <a:off x="8060769" y="6411397"/>
            <a:ext cx="5873710" cy="636270"/>
          </a:xfrm>
          <a:prstGeom prst="rect">
            <a:avLst/>
          </a:prstGeom>
          <a:noFill/>
          <a:ln/>
        </p:spPr>
        <p:txBody>
          <a:bodyPr wrap="square" lIns="0" tIns="0" rIns="0" bIns="0" rtlCol="0" anchor="t"/>
          <a:lstStyle/>
          <a:p>
            <a:pPr indent="0" marL="0">
              <a:lnSpc>
                <a:spcPts val="2500"/>
              </a:lnSpc>
              <a:buNone/>
            </a:pPr>
            <a:r>
              <a:rPr lang="en-US" sz="1550" dirty="0">
                <a:solidFill>
                  <a:srgbClr val="D7E5D8"/>
                </a:solidFill>
                <a:latin typeface="Syne" pitchFamily="34" charset="0"/>
                <a:ea typeface="Syne" pitchFamily="34" charset="-122"/>
                <a:cs typeface="Syne" pitchFamily="34" charset="-120"/>
              </a:rPr>
              <a:t>A small subset of patients incurred significantly higher costs, primarily due to extended hospital stays or multiple procedures.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615083"/>
            <a:ext cx="9716929" cy="771525"/>
          </a:xfrm>
          <a:prstGeom prst="rect">
            <a:avLst/>
          </a:prstGeom>
          <a:noFill/>
          <a:ln/>
        </p:spPr>
        <p:txBody>
          <a:bodyPr wrap="none" lIns="0" tIns="0" rIns="0" bIns="0" rtlCol="0" anchor="t"/>
          <a:lstStyle/>
          <a:p>
            <a:pPr indent="0" marL="0">
              <a:lnSpc>
                <a:spcPts val="6050"/>
              </a:lnSpc>
              <a:buNone/>
            </a:pPr>
            <a:r>
              <a:rPr lang="en-US" sz="4850" b="1" dirty="0">
                <a:solidFill>
                  <a:srgbClr val="F0F4F1"/>
                </a:solidFill>
                <a:latin typeface="Syne" pitchFamily="34" charset="0"/>
                <a:ea typeface="Syne" pitchFamily="34" charset="-122"/>
                <a:cs typeface="Syne" pitchFamily="34" charset="-120"/>
              </a:rPr>
              <a:t>Predictive Modeling</a:t>
            </a:r>
            <a:endParaRPr lang="en-US" sz="4850" dirty="0"/>
          </a:p>
        </p:txBody>
      </p:sp>
      <p:sp>
        <p:nvSpPr>
          <p:cNvPr id="3" name="Text 1"/>
          <p:cNvSpPr/>
          <p:nvPr/>
        </p:nvSpPr>
        <p:spPr>
          <a:xfrm>
            <a:off x="864037" y="3003709"/>
            <a:ext cx="3360182" cy="385763"/>
          </a:xfrm>
          <a:prstGeom prst="rect">
            <a:avLst/>
          </a:prstGeom>
          <a:noFill/>
          <a:ln/>
        </p:spPr>
        <p:txBody>
          <a:bodyPr wrap="none" lIns="0" tIns="0" rIns="0" bIns="0" rtlCol="0" anchor="t"/>
          <a:lstStyle/>
          <a:p>
            <a:pPr indent="0" marL="0">
              <a:lnSpc>
                <a:spcPts val="3000"/>
              </a:lnSpc>
              <a:buNone/>
            </a:pPr>
            <a:r>
              <a:rPr lang="en-US" sz="2400" b="1" dirty="0">
                <a:solidFill>
                  <a:srgbClr val="F0F4F1"/>
                </a:solidFill>
                <a:latin typeface="Syne" pitchFamily="34" charset="0"/>
                <a:ea typeface="Syne" pitchFamily="34" charset="-122"/>
                <a:cs typeface="Syne" pitchFamily="34" charset="-120"/>
              </a:rPr>
              <a:t>Classification</a:t>
            </a:r>
            <a:endParaRPr lang="en-US" sz="2400" dirty="0"/>
          </a:p>
        </p:txBody>
      </p:sp>
      <p:sp>
        <p:nvSpPr>
          <p:cNvPr id="4" name="Text 2"/>
          <p:cNvSpPr/>
          <p:nvPr/>
        </p:nvSpPr>
        <p:spPr>
          <a:xfrm>
            <a:off x="864037" y="3636288"/>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We used Random Forest Classifier to predict patient readmissions, evaluating its performance using metrics like accuracy, precision, recall, and F1-score.</a:t>
            </a:r>
            <a:endParaRPr lang="en-US" sz="1900" dirty="0"/>
          </a:p>
        </p:txBody>
      </p:sp>
      <p:sp>
        <p:nvSpPr>
          <p:cNvPr id="5" name="Text 3"/>
          <p:cNvSpPr/>
          <p:nvPr/>
        </p:nvSpPr>
        <p:spPr>
          <a:xfrm>
            <a:off x="5372695" y="3003709"/>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F0F4F1"/>
                </a:solidFill>
                <a:latin typeface="Syne" pitchFamily="34" charset="0"/>
                <a:ea typeface="Syne" pitchFamily="34" charset="-122"/>
                <a:cs typeface="Syne" pitchFamily="34" charset="-120"/>
              </a:rPr>
              <a:t>Regression</a:t>
            </a:r>
            <a:endParaRPr lang="en-US" sz="2400" dirty="0"/>
          </a:p>
        </p:txBody>
      </p:sp>
      <p:sp>
        <p:nvSpPr>
          <p:cNvPr id="6" name="Text 4"/>
          <p:cNvSpPr/>
          <p:nvPr/>
        </p:nvSpPr>
        <p:spPr>
          <a:xfrm>
            <a:off x="5372695" y="3636288"/>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Random Forest Regressor was employed to predict healthcare costs, with mean absolute error (MAE) used to assess the model's accuracy in predicting costs.</a:t>
            </a:r>
            <a:endParaRPr lang="en-US" sz="1900" dirty="0"/>
          </a:p>
        </p:txBody>
      </p:sp>
      <p:sp>
        <p:nvSpPr>
          <p:cNvPr id="7" name="Text 5"/>
          <p:cNvSpPr/>
          <p:nvPr/>
        </p:nvSpPr>
        <p:spPr>
          <a:xfrm>
            <a:off x="9881354" y="3003709"/>
            <a:ext cx="3898821" cy="771525"/>
          </a:xfrm>
          <a:prstGeom prst="rect">
            <a:avLst/>
          </a:prstGeom>
          <a:noFill/>
          <a:ln/>
        </p:spPr>
        <p:txBody>
          <a:bodyPr wrap="square" lIns="0" tIns="0" rIns="0" bIns="0" rtlCol="0" anchor="t"/>
          <a:lstStyle/>
          <a:p>
            <a:pPr indent="0" marL="0">
              <a:lnSpc>
                <a:spcPts val="3000"/>
              </a:lnSpc>
              <a:buNone/>
            </a:pPr>
            <a:r>
              <a:rPr lang="en-US" sz="2400" b="1" dirty="0">
                <a:solidFill>
                  <a:srgbClr val="F0F4F1"/>
                </a:solidFill>
                <a:latin typeface="Syne" pitchFamily="34" charset="0"/>
                <a:ea typeface="Syne" pitchFamily="34" charset="-122"/>
                <a:cs typeface="Syne" pitchFamily="34" charset="-120"/>
              </a:rPr>
              <a:t>Model Evaluation</a:t>
            </a:r>
            <a:endParaRPr lang="en-US" sz="2400" dirty="0"/>
          </a:p>
        </p:txBody>
      </p:sp>
      <p:sp>
        <p:nvSpPr>
          <p:cNvPr id="8" name="Text 6"/>
          <p:cNvSpPr/>
          <p:nvPr/>
        </p:nvSpPr>
        <p:spPr>
          <a:xfrm>
            <a:off x="9881354" y="4022050"/>
            <a:ext cx="3898821" cy="2370296"/>
          </a:xfrm>
          <a:prstGeom prst="rect">
            <a:avLst/>
          </a:prstGeom>
          <a:noFill/>
          <a:ln/>
        </p:spPr>
        <p:txBody>
          <a:bodyPr wrap="squar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The models were built using features such as length of stay, diagnosis codes, and patient demographics, providing insights into the factors influencing patient outcomes and costs.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62771" y="925711"/>
            <a:ext cx="4960739" cy="6378178"/>
          </a:xfrm>
          <a:prstGeom prst="rect">
            <a:avLst/>
          </a:prstGeom>
        </p:spPr>
      </p:pic>
      <p:sp>
        <p:nvSpPr>
          <p:cNvPr id="4" name="Text 0"/>
          <p:cNvSpPr/>
          <p:nvPr/>
        </p:nvSpPr>
        <p:spPr>
          <a:xfrm>
            <a:off x="6222087" y="746046"/>
            <a:ext cx="7672626" cy="1313736"/>
          </a:xfrm>
          <a:prstGeom prst="rect">
            <a:avLst/>
          </a:prstGeom>
          <a:noFill/>
          <a:ln/>
        </p:spPr>
        <p:txBody>
          <a:bodyPr wrap="square" lIns="0" tIns="0" rIns="0" bIns="0" rtlCol="0" anchor="t"/>
          <a:lstStyle/>
          <a:p>
            <a:pPr indent="0" marL="0">
              <a:lnSpc>
                <a:spcPts val="5150"/>
              </a:lnSpc>
              <a:buNone/>
            </a:pPr>
            <a:r>
              <a:rPr lang="en-US" sz="4100" b="1" dirty="0">
                <a:solidFill>
                  <a:srgbClr val="F0F4F1"/>
                </a:solidFill>
                <a:latin typeface="Syne" pitchFamily="34" charset="0"/>
                <a:ea typeface="Syne" pitchFamily="34" charset="-122"/>
                <a:cs typeface="Syne" pitchFamily="34" charset="-120"/>
              </a:rPr>
              <a:t>Heart Disease Prediction</a:t>
            </a:r>
            <a:endParaRPr lang="en-US" sz="4100" dirty="0"/>
          </a:p>
        </p:txBody>
      </p:sp>
      <p:sp>
        <p:nvSpPr>
          <p:cNvPr id="5" name="Shape 1"/>
          <p:cNvSpPr/>
          <p:nvPr/>
        </p:nvSpPr>
        <p:spPr>
          <a:xfrm>
            <a:off x="6222087" y="2375059"/>
            <a:ext cx="7672626" cy="1562695"/>
          </a:xfrm>
          <a:prstGeom prst="roundRect">
            <a:avLst>
              <a:gd name="adj" fmla="val 5650"/>
            </a:avLst>
          </a:prstGeom>
          <a:solidFill>
            <a:srgbClr val="547808"/>
          </a:solidFill>
          <a:ln w="7620">
            <a:solidFill>
              <a:srgbClr val="6D9121"/>
            </a:solidFill>
            <a:prstDash val="solid"/>
          </a:ln>
        </p:spPr>
      </p:sp>
      <p:sp>
        <p:nvSpPr>
          <p:cNvPr id="6" name="Text 2"/>
          <p:cNvSpPr/>
          <p:nvPr/>
        </p:nvSpPr>
        <p:spPr>
          <a:xfrm>
            <a:off x="6439853" y="2592824"/>
            <a:ext cx="4257318" cy="328374"/>
          </a:xfrm>
          <a:prstGeom prst="rect">
            <a:avLst/>
          </a:prstGeom>
          <a:noFill/>
          <a:ln/>
        </p:spPr>
        <p:txBody>
          <a:bodyPr wrap="none" lIns="0" tIns="0" rIns="0" bIns="0" rtlCol="0" anchor="t"/>
          <a:lstStyle/>
          <a:p>
            <a:pPr indent="0" marL="0">
              <a:lnSpc>
                <a:spcPts val="2550"/>
              </a:lnSpc>
              <a:buNone/>
            </a:pPr>
            <a:r>
              <a:rPr lang="en-US" sz="2050" b="1" dirty="0">
                <a:solidFill>
                  <a:srgbClr val="FFFFFF"/>
                </a:solidFill>
                <a:latin typeface="Syne" pitchFamily="34" charset="0"/>
                <a:ea typeface="Syne" pitchFamily="34" charset="-122"/>
                <a:cs typeface="Syne" pitchFamily="34" charset="-120"/>
              </a:rPr>
              <a:t>Model Development</a:t>
            </a:r>
            <a:endParaRPr lang="en-US" sz="2050" dirty="0"/>
          </a:p>
        </p:txBody>
      </p:sp>
      <p:sp>
        <p:nvSpPr>
          <p:cNvPr id="7" name="Text 3"/>
          <p:cNvSpPr/>
          <p:nvPr/>
        </p:nvSpPr>
        <p:spPr>
          <a:xfrm>
            <a:off x="6439853" y="3047286"/>
            <a:ext cx="7237095" cy="672703"/>
          </a:xfrm>
          <a:prstGeom prst="rect">
            <a:avLst/>
          </a:prstGeom>
          <a:noFill/>
          <a:ln/>
        </p:spPr>
        <p:txBody>
          <a:bodyPr wrap="square" lIns="0" tIns="0" rIns="0" bIns="0" rtlCol="0" anchor="t"/>
          <a:lstStyle/>
          <a:p>
            <a:pPr indent="0" marL="0">
              <a:lnSpc>
                <a:spcPts val="2600"/>
              </a:lnSpc>
              <a:buNone/>
            </a:pPr>
            <a:r>
              <a:rPr lang="en-US" sz="1650" dirty="0">
                <a:solidFill>
                  <a:srgbClr val="FFFFFF"/>
                </a:solidFill>
                <a:latin typeface="Syne" pitchFamily="34" charset="0"/>
                <a:ea typeface="Syne" pitchFamily="34" charset="-122"/>
                <a:cs typeface="Syne" pitchFamily="34" charset="-120"/>
              </a:rPr>
              <a:t>A Random Forest Classifier was developed to predict the likelihood of heart disease based on patient demographics and clinical data.</a:t>
            </a:r>
            <a:endParaRPr lang="en-US" sz="1650" dirty="0"/>
          </a:p>
        </p:txBody>
      </p:sp>
      <p:sp>
        <p:nvSpPr>
          <p:cNvPr id="8" name="Shape 4"/>
          <p:cNvSpPr/>
          <p:nvPr/>
        </p:nvSpPr>
        <p:spPr>
          <a:xfrm>
            <a:off x="6222087" y="4147899"/>
            <a:ext cx="7672626" cy="1562695"/>
          </a:xfrm>
          <a:prstGeom prst="roundRect">
            <a:avLst>
              <a:gd name="adj" fmla="val 5650"/>
            </a:avLst>
          </a:prstGeom>
          <a:solidFill>
            <a:srgbClr val="547808"/>
          </a:solidFill>
          <a:ln w="7620">
            <a:solidFill>
              <a:srgbClr val="6D9121"/>
            </a:solidFill>
            <a:prstDash val="solid"/>
          </a:ln>
        </p:spPr>
      </p:sp>
      <p:sp>
        <p:nvSpPr>
          <p:cNvPr id="9" name="Text 5"/>
          <p:cNvSpPr/>
          <p:nvPr/>
        </p:nvSpPr>
        <p:spPr>
          <a:xfrm>
            <a:off x="6439853" y="4365665"/>
            <a:ext cx="3680341" cy="328374"/>
          </a:xfrm>
          <a:prstGeom prst="rect">
            <a:avLst/>
          </a:prstGeom>
          <a:noFill/>
          <a:ln/>
        </p:spPr>
        <p:txBody>
          <a:bodyPr wrap="none" lIns="0" tIns="0" rIns="0" bIns="0" rtlCol="0" anchor="t"/>
          <a:lstStyle/>
          <a:p>
            <a:pPr indent="0" marL="0">
              <a:lnSpc>
                <a:spcPts val="2550"/>
              </a:lnSpc>
              <a:buNone/>
            </a:pPr>
            <a:r>
              <a:rPr lang="en-US" sz="2050" b="1" dirty="0">
                <a:solidFill>
                  <a:srgbClr val="FFFFFF"/>
                </a:solidFill>
                <a:latin typeface="Syne" pitchFamily="34" charset="0"/>
                <a:ea typeface="Syne" pitchFamily="34" charset="-122"/>
                <a:cs typeface="Syne" pitchFamily="34" charset="-120"/>
              </a:rPr>
              <a:t>Feature Selection</a:t>
            </a:r>
            <a:endParaRPr lang="en-US" sz="2050" dirty="0"/>
          </a:p>
        </p:txBody>
      </p:sp>
      <p:sp>
        <p:nvSpPr>
          <p:cNvPr id="10" name="Text 6"/>
          <p:cNvSpPr/>
          <p:nvPr/>
        </p:nvSpPr>
        <p:spPr>
          <a:xfrm>
            <a:off x="6439853" y="4820126"/>
            <a:ext cx="7237095" cy="672703"/>
          </a:xfrm>
          <a:prstGeom prst="rect">
            <a:avLst/>
          </a:prstGeom>
          <a:noFill/>
          <a:ln/>
        </p:spPr>
        <p:txBody>
          <a:bodyPr wrap="square" lIns="0" tIns="0" rIns="0" bIns="0" rtlCol="0" anchor="t"/>
          <a:lstStyle/>
          <a:p>
            <a:pPr indent="0" marL="0">
              <a:lnSpc>
                <a:spcPts val="2600"/>
              </a:lnSpc>
              <a:buNone/>
            </a:pPr>
            <a:r>
              <a:rPr lang="en-US" sz="1650" dirty="0">
                <a:solidFill>
                  <a:srgbClr val="FFFFFF"/>
                </a:solidFill>
                <a:latin typeface="Syne" pitchFamily="34" charset="0"/>
                <a:ea typeface="Syne" pitchFamily="34" charset="-122"/>
                <a:cs typeface="Syne" pitchFamily="34" charset="-120"/>
              </a:rPr>
              <a:t>Features like age, resting blood pressure, cholesterol levels, and maximum heart rate achieved were used to train the model.</a:t>
            </a:r>
            <a:endParaRPr lang="en-US" sz="1650" dirty="0"/>
          </a:p>
        </p:txBody>
      </p:sp>
      <p:sp>
        <p:nvSpPr>
          <p:cNvPr id="11" name="Shape 7"/>
          <p:cNvSpPr/>
          <p:nvPr/>
        </p:nvSpPr>
        <p:spPr>
          <a:xfrm>
            <a:off x="6222087" y="5920740"/>
            <a:ext cx="7672626" cy="1562695"/>
          </a:xfrm>
          <a:prstGeom prst="roundRect">
            <a:avLst>
              <a:gd name="adj" fmla="val 5650"/>
            </a:avLst>
          </a:prstGeom>
          <a:solidFill>
            <a:srgbClr val="547808"/>
          </a:solidFill>
          <a:ln w="7620">
            <a:solidFill>
              <a:srgbClr val="6D9121"/>
            </a:solidFill>
            <a:prstDash val="solid"/>
          </a:ln>
        </p:spPr>
      </p:sp>
      <p:sp>
        <p:nvSpPr>
          <p:cNvPr id="12" name="Text 8"/>
          <p:cNvSpPr/>
          <p:nvPr/>
        </p:nvSpPr>
        <p:spPr>
          <a:xfrm>
            <a:off x="6439853" y="6138505"/>
            <a:ext cx="4215051" cy="328374"/>
          </a:xfrm>
          <a:prstGeom prst="rect">
            <a:avLst/>
          </a:prstGeom>
          <a:noFill/>
          <a:ln/>
        </p:spPr>
        <p:txBody>
          <a:bodyPr wrap="none" lIns="0" tIns="0" rIns="0" bIns="0" rtlCol="0" anchor="t"/>
          <a:lstStyle/>
          <a:p>
            <a:pPr indent="0" marL="0">
              <a:lnSpc>
                <a:spcPts val="2550"/>
              </a:lnSpc>
              <a:buNone/>
            </a:pPr>
            <a:r>
              <a:rPr lang="en-US" sz="2050" b="1" dirty="0">
                <a:solidFill>
                  <a:srgbClr val="FFFFFF"/>
                </a:solidFill>
                <a:latin typeface="Syne" pitchFamily="34" charset="0"/>
                <a:ea typeface="Syne" pitchFamily="34" charset="-122"/>
                <a:cs typeface="Syne" pitchFamily="34" charset="-120"/>
              </a:rPr>
              <a:t>Model Performance</a:t>
            </a:r>
            <a:endParaRPr lang="en-US" sz="2050" dirty="0"/>
          </a:p>
        </p:txBody>
      </p:sp>
      <p:sp>
        <p:nvSpPr>
          <p:cNvPr id="13" name="Text 9"/>
          <p:cNvSpPr/>
          <p:nvPr/>
        </p:nvSpPr>
        <p:spPr>
          <a:xfrm>
            <a:off x="6439853" y="6592967"/>
            <a:ext cx="7237095" cy="672703"/>
          </a:xfrm>
          <a:prstGeom prst="rect">
            <a:avLst/>
          </a:prstGeom>
          <a:noFill/>
          <a:ln/>
        </p:spPr>
        <p:txBody>
          <a:bodyPr wrap="square" lIns="0" tIns="0" rIns="0" bIns="0" rtlCol="0" anchor="t"/>
          <a:lstStyle/>
          <a:p>
            <a:pPr indent="0" marL="0">
              <a:lnSpc>
                <a:spcPts val="2600"/>
              </a:lnSpc>
              <a:buNone/>
            </a:pPr>
            <a:r>
              <a:rPr lang="en-US" sz="1650" dirty="0">
                <a:solidFill>
                  <a:srgbClr val="FFFFFF"/>
                </a:solidFill>
                <a:latin typeface="Syne" pitchFamily="34" charset="0"/>
                <a:ea typeface="Syne" pitchFamily="34" charset="-122"/>
                <a:cs typeface="Syne" pitchFamily="34" charset="-120"/>
              </a:rPr>
              <a:t>The model achieved an accuracy of X%, with precision and recall indicating a balanced performance in identifying patients with and without heart disease.</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446961"/>
            <a:ext cx="10954702" cy="508040"/>
          </a:xfrm>
          <a:prstGeom prst="rect">
            <a:avLst/>
          </a:prstGeom>
          <a:noFill/>
          <a:ln/>
        </p:spPr>
        <p:txBody>
          <a:bodyPr wrap="none" lIns="0" tIns="0" rIns="0" bIns="0" rtlCol="0" anchor="t"/>
          <a:lstStyle/>
          <a:p>
            <a:pPr indent="0" marL="0">
              <a:lnSpc>
                <a:spcPts val="4000"/>
              </a:lnSpc>
              <a:buNone/>
            </a:pPr>
            <a:r>
              <a:rPr lang="en-US" sz="3200" b="1" dirty="0">
                <a:solidFill>
                  <a:srgbClr val="F0F4F1"/>
                </a:solidFill>
                <a:latin typeface="Syne" pitchFamily="34" charset="0"/>
                <a:ea typeface="Syne" pitchFamily="34" charset="-122"/>
                <a:cs typeface="Syne" pitchFamily="34" charset="-120"/>
              </a:rPr>
              <a:t>Visualization and Communication</a:t>
            </a:r>
            <a:endParaRPr lang="en-US" sz="3200" dirty="0"/>
          </a:p>
        </p:txBody>
      </p:sp>
      <p:pic>
        <p:nvPicPr>
          <p:cNvPr id="3" name="Image 0" descr="preencoded.png">    </p:cNvPr>
          <p:cNvPicPr>
            <a:picLocks noChangeAspect="1"/>
          </p:cNvPicPr>
          <p:nvPr/>
        </p:nvPicPr>
        <p:blipFill>
          <a:blip r:embed="rId1"/>
          <a:stretch>
            <a:fillRect/>
          </a:stretch>
        </p:blipFill>
        <p:spPr>
          <a:xfrm>
            <a:off x="572095" y="1280041"/>
            <a:ext cx="812840" cy="1300520"/>
          </a:xfrm>
          <a:prstGeom prst="rect">
            <a:avLst/>
          </a:prstGeom>
        </p:spPr>
      </p:pic>
      <p:sp>
        <p:nvSpPr>
          <p:cNvPr id="4" name="Text 1"/>
          <p:cNvSpPr/>
          <p:nvPr/>
        </p:nvSpPr>
        <p:spPr>
          <a:xfrm>
            <a:off x="1628775" y="1442561"/>
            <a:ext cx="5400199" cy="25396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pitchFamily="34" charset="0"/>
                <a:ea typeface="Syne" pitchFamily="34" charset="-122"/>
                <a:cs typeface="Syne" pitchFamily="34" charset="-120"/>
              </a:rPr>
              <a:t>Data Cleaning and Preprocessing</a:t>
            </a:r>
            <a:endParaRPr lang="en-US" sz="1600" dirty="0"/>
          </a:p>
        </p:txBody>
      </p:sp>
      <p:sp>
        <p:nvSpPr>
          <p:cNvPr id="5" name="Text 2"/>
          <p:cNvSpPr/>
          <p:nvPr/>
        </p:nvSpPr>
        <p:spPr>
          <a:xfrm>
            <a:off x="1628775" y="1794034"/>
            <a:ext cx="12429530" cy="260033"/>
          </a:xfrm>
          <a:prstGeom prst="rect">
            <a:avLst/>
          </a:prstGeom>
          <a:noFill/>
          <a:ln/>
        </p:spPr>
        <p:txBody>
          <a:bodyPr wrap="none" lIns="0" tIns="0" rIns="0" bIns="0" rtlCol="0" anchor="t"/>
          <a:lstStyle/>
          <a:p>
            <a:pPr algn="l" indent="0" marL="0">
              <a:lnSpc>
                <a:spcPts val="2000"/>
              </a:lnSpc>
              <a:buNone/>
            </a:pPr>
            <a:r>
              <a:rPr lang="en-US" sz="1250" dirty="0">
                <a:solidFill>
                  <a:srgbClr val="D7E5D8"/>
                </a:solidFill>
                <a:latin typeface="Syne" pitchFamily="34" charset="0"/>
                <a:ea typeface="Syne" pitchFamily="34" charset="-122"/>
                <a:cs typeface="Syne" pitchFamily="34" charset="-120"/>
              </a:rPr>
              <a:t>We started by inspecting the dataset for missing values and potential outliers, handling them through imputation and transformations.</a:t>
            </a:r>
            <a:endParaRPr lang="en-US" sz="1250" dirty="0"/>
          </a:p>
        </p:txBody>
      </p:sp>
      <p:pic>
        <p:nvPicPr>
          <p:cNvPr id="6" name="Image 1" descr="preencoded.png">    </p:cNvPr>
          <p:cNvPicPr>
            <a:picLocks noChangeAspect="1"/>
          </p:cNvPicPr>
          <p:nvPr/>
        </p:nvPicPr>
        <p:blipFill>
          <a:blip r:embed="rId2"/>
          <a:stretch>
            <a:fillRect/>
          </a:stretch>
        </p:blipFill>
        <p:spPr>
          <a:xfrm>
            <a:off x="572095" y="2580561"/>
            <a:ext cx="812840" cy="1300520"/>
          </a:xfrm>
          <a:prstGeom prst="rect">
            <a:avLst/>
          </a:prstGeom>
        </p:spPr>
      </p:pic>
      <p:sp>
        <p:nvSpPr>
          <p:cNvPr id="7" name="Text 3"/>
          <p:cNvSpPr/>
          <p:nvPr/>
        </p:nvSpPr>
        <p:spPr>
          <a:xfrm>
            <a:off x="1628775" y="2743081"/>
            <a:ext cx="5114449" cy="25396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pitchFamily="34" charset="0"/>
                <a:ea typeface="Syne" pitchFamily="34" charset="-122"/>
                <a:cs typeface="Syne" pitchFamily="34" charset="-120"/>
              </a:rPr>
              <a:t>Exploratory Data Analysis (EDA)</a:t>
            </a:r>
            <a:endParaRPr lang="en-US" sz="1600" dirty="0"/>
          </a:p>
        </p:txBody>
      </p:sp>
      <p:sp>
        <p:nvSpPr>
          <p:cNvPr id="8" name="Text 4"/>
          <p:cNvSpPr/>
          <p:nvPr/>
        </p:nvSpPr>
        <p:spPr>
          <a:xfrm>
            <a:off x="1628775" y="3094553"/>
            <a:ext cx="12429530" cy="260033"/>
          </a:xfrm>
          <a:prstGeom prst="rect">
            <a:avLst/>
          </a:prstGeom>
          <a:noFill/>
          <a:ln/>
        </p:spPr>
        <p:txBody>
          <a:bodyPr wrap="none" lIns="0" tIns="0" rIns="0" bIns="0" rtlCol="0" anchor="t"/>
          <a:lstStyle/>
          <a:p>
            <a:pPr algn="l" indent="0" marL="0">
              <a:lnSpc>
                <a:spcPts val="2000"/>
              </a:lnSpc>
              <a:buNone/>
            </a:pPr>
            <a:r>
              <a:rPr lang="en-US" sz="1250" dirty="0">
                <a:solidFill>
                  <a:srgbClr val="D7E5D8"/>
                </a:solidFill>
                <a:latin typeface="Syne" pitchFamily="34" charset="0"/>
                <a:ea typeface="Syne" pitchFamily="34" charset="-122"/>
                <a:cs typeface="Syne" pitchFamily="34" charset="-120"/>
              </a:rPr>
              <a:t>EDA was performed to understand key patterns and relationships within the data, using visualizations like histograms, correlation heatmaps, and scatter plots.</a:t>
            </a:r>
            <a:endParaRPr lang="en-US" sz="1250" dirty="0"/>
          </a:p>
        </p:txBody>
      </p:sp>
      <p:pic>
        <p:nvPicPr>
          <p:cNvPr id="9" name="Image 2" descr="preencoded.png">    </p:cNvPr>
          <p:cNvPicPr>
            <a:picLocks noChangeAspect="1"/>
          </p:cNvPicPr>
          <p:nvPr/>
        </p:nvPicPr>
        <p:blipFill>
          <a:blip r:embed="rId3"/>
          <a:stretch>
            <a:fillRect/>
          </a:stretch>
        </p:blipFill>
        <p:spPr>
          <a:xfrm>
            <a:off x="572095" y="3881080"/>
            <a:ext cx="812840" cy="1300520"/>
          </a:xfrm>
          <a:prstGeom prst="rect">
            <a:avLst/>
          </a:prstGeom>
        </p:spPr>
      </p:pic>
      <p:sp>
        <p:nvSpPr>
          <p:cNvPr id="10" name="Text 5"/>
          <p:cNvSpPr/>
          <p:nvPr/>
        </p:nvSpPr>
        <p:spPr>
          <a:xfrm>
            <a:off x="1628775" y="4043601"/>
            <a:ext cx="3241596" cy="25396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pitchFamily="34" charset="0"/>
                <a:ea typeface="Syne" pitchFamily="34" charset="-122"/>
                <a:cs typeface="Syne" pitchFamily="34" charset="-120"/>
              </a:rPr>
              <a:t>Feature Engineering</a:t>
            </a:r>
            <a:endParaRPr lang="en-US" sz="1600" dirty="0"/>
          </a:p>
        </p:txBody>
      </p:sp>
      <p:sp>
        <p:nvSpPr>
          <p:cNvPr id="11" name="Text 6"/>
          <p:cNvSpPr/>
          <p:nvPr/>
        </p:nvSpPr>
        <p:spPr>
          <a:xfrm>
            <a:off x="1628775" y="4395073"/>
            <a:ext cx="12429530" cy="260033"/>
          </a:xfrm>
          <a:prstGeom prst="rect">
            <a:avLst/>
          </a:prstGeom>
          <a:noFill/>
          <a:ln/>
        </p:spPr>
        <p:txBody>
          <a:bodyPr wrap="none" lIns="0" tIns="0" rIns="0" bIns="0" rtlCol="0" anchor="t"/>
          <a:lstStyle/>
          <a:p>
            <a:pPr algn="l" indent="0" marL="0">
              <a:lnSpc>
                <a:spcPts val="2000"/>
              </a:lnSpc>
              <a:buNone/>
            </a:pPr>
            <a:r>
              <a:rPr lang="en-US" sz="1250" dirty="0">
                <a:solidFill>
                  <a:srgbClr val="D7E5D8"/>
                </a:solidFill>
                <a:latin typeface="Syne" pitchFamily="34" charset="0"/>
                <a:ea typeface="Syne" pitchFamily="34" charset="-122"/>
                <a:cs typeface="Syne" pitchFamily="34" charset="-120"/>
              </a:rPr>
              <a:t>We selected the most important features for both classification and regression tasks based on their correlations with the target variable.</a:t>
            </a:r>
            <a:endParaRPr lang="en-US" sz="1250" dirty="0"/>
          </a:p>
        </p:txBody>
      </p:sp>
      <p:pic>
        <p:nvPicPr>
          <p:cNvPr id="12" name="Image 3" descr="preencoded.png">    </p:cNvPr>
          <p:cNvPicPr>
            <a:picLocks noChangeAspect="1"/>
          </p:cNvPicPr>
          <p:nvPr/>
        </p:nvPicPr>
        <p:blipFill>
          <a:blip r:embed="rId4"/>
          <a:stretch>
            <a:fillRect/>
          </a:stretch>
        </p:blipFill>
        <p:spPr>
          <a:xfrm>
            <a:off x="572095" y="5181600"/>
            <a:ext cx="812840" cy="1300520"/>
          </a:xfrm>
          <a:prstGeom prst="rect">
            <a:avLst/>
          </a:prstGeom>
        </p:spPr>
      </p:pic>
      <p:sp>
        <p:nvSpPr>
          <p:cNvPr id="13" name="Text 7"/>
          <p:cNvSpPr/>
          <p:nvPr/>
        </p:nvSpPr>
        <p:spPr>
          <a:xfrm>
            <a:off x="1628775" y="5344120"/>
            <a:ext cx="3994666" cy="25396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pitchFamily="34" charset="0"/>
                <a:ea typeface="Syne" pitchFamily="34" charset="-122"/>
                <a:cs typeface="Syne" pitchFamily="34" charset="-120"/>
              </a:rPr>
              <a:t>Modeling and Evaluation</a:t>
            </a:r>
            <a:endParaRPr lang="en-US" sz="1600" dirty="0"/>
          </a:p>
        </p:txBody>
      </p:sp>
      <p:sp>
        <p:nvSpPr>
          <p:cNvPr id="14" name="Text 8"/>
          <p:cNvSpPr/>
          <p:nvPr/>
        </p:nvSpPr>
        <p:spPr>
          <a:xfrm>
            <a:off x="1628775" y="5695593"/>
            <a:ext cx="12429530" cy="260033"/>
          </a:xfrm>
          <a:prstGeom prst="rect">
            <a:avLst/>
          </a:prstGeom>
          <a:noFill/>
          <a:ln/>
        </p:spPr>
        <p:txBody>
          <a:bodyPr wrap="none" lIns="0" tIns="0" rIns="0" bIns="0" rtlCol="0" anchor="t"/>
          <a:lstStyle/>
          <a:p>
            <a:pPr algn="l" indent="0" marL="0">
              <a:lnSpc>
                <a:spcPts val="2000"/>
              </a:lnSpc>
              <a:buNone/>
            </a:pPr>
            <a:r>
              <a:rPr lang="en-US" sz="1250" dirty="0">
                <a:solidFill>
                  <a:srgbClr val="D7E5D8"/>
                </a:solidFill>
                <a:latin typeface="Syne" pitchFamily="34" charset="0"/>
                <a:ea typeface="Syne" pitchFamily="34" charset="-122"/>
                <a:cs typeface="Syne" pitchFamily="34" charset="-120"/>
              </a:rPr>
              <a:t>We built and evaluated machine learning models using performance metrics like accuracy, precision, recall, and mean absolute error.</a:t>
            </a:r>
            <a:endParaRPr lang="en-US" sz="1250" dirty="0"/>
          </a:p>
        </p:txBody>
      </p:sp>
      <p:pic>
        <p:nvPicPr>
          <p:cNvPr id="15" name="Image 4" descr="preencoded.png">    </p:cNvPr>
          <p:cNvPicPr>
            <a:picLocks noChangeAspect="1"/>
          </p:cNvPicPr>
          <p:nvPr/>
        </p:nvPicPr>
        <p:blipFill>
          <a:blip r:embed="rId5"/>
          <a:stretch>
            <a:fillRect/>
          </a:stretch>
        </p:blipFill>
        <p:spPr>
          <a:xfrm>
            <a:off x="572095" y="6482120"/>
            <a:ext cx="812840" cy="1300520"/>
          </a:xfrm>
          <a:prstGeom prst="rect">
            <a:avLst/>
          </a:prstGeom>
        </p:spPr>
      </p:pic>
      <p:sp>
        <p:nvSpPr>
          <p:cNvPr id="16" name="Text 9"/>
          <p:cNvSpPr/>
          <p:nvPr/>
        </p:nvSpPr>
        <p:spPr>
          <a:xfrm>
            <a:off x="1628775" y="6644640"/>
            <a:ext cx="5475803" cy="253960"/>
          </a:xfrm>
          <a:prstGeom prst="rect">
            <a:avLst/>
          </a:prstGeom>
          <a:noFill/>
          <a:ln/>
        </p:spPr>
        <p:txBody>
          <a:bodyPr wrap="none" lIns="0" tIns="0" rIns="0" bIns="0" rtlCol="0" anchor="t"/>
          <a:lstStyle/>
          <a:p>
            <a:pPr algn="l" indent="0" marL="0">
              <a:lnSpc>
                <a:spcPts val="2000"/>
              </a:lnSpc>
              <a:buNone/>
            </a:pPr>
            <a:r>
              <a:rPr lang="en-US" sz="1600" b="1" dirty="0">
                <a:solidFill>
                  <a:srgbClr val="D7E5D8"/>
                </a:solidFill>
                <a:latin typeface="Syne" pitchFamily="34" charset="0"/>
                <a:ea typeface="Syne" pitchFamily="34" charset="-122"/>
                <a:cs typeface="Syne" pitchFamily="34" charset="-120"/>
              </a:rPr>
              <a:t>Visualization and Communication</a:t>
            </a:r>
            <a:endParaRPr lang="en-US" sz="1600" dirty="0"/>
          </a:p>
        </p:txBody>
      </p:sp>
      <p:sp>
        <p:nvSpPr>
          <p:cNvPr id="17" name="Text 10"/>
          <p:cNvSpPr/>
          <p:nvPr/>
        </p:nvSpPr>
        <p:spPr>
          <a:xfrm>
            <a:off x="1628775" y="6996113"/>
            <a:ext cx="12429530" cy="260033"/>
          </a:xfrm>
          <a:prstGeom prst="rect">
            <a:avLst/>
          </a:prstGeom>
          <a:noFill/>
          <a:ln/>
        </p:spPr>
        <p:txBody>
          <a:bodyPr wrap="none" lIns="0" tIns="0" rIns="0" bIns="0" rtlCol="0" anchor="t"/>
          <a:lstStyle/>
          <a:p>
            <a:pPr algn="l" indent="0" marL="0">
              <a:lnSpc>
                <a:spcPts val="2000"/>
              </a:lnSpc>
              <a:buNone/>
            </a:pPr>
            <a:r>
              <a:rPr lang="en-US" sz="1250" dirty="0">
                <a:solidFill>
                  <a:srgbClr val="D7E5D8"/>
                </a:solidFill>
                <a:latin typeface="Syne" pitchFamily="34" charset="0"/>
                <a:ea typeface="Syne" pitchFamily="34" charset="-122"/>
                <a:cs typeface="Syne" pitchFamily="34" charset="-120"/>
              </a:rPr>
              <a:t>We used Matplotlib, Seaborn, and Plotly to create interactive and static visualizations, effectively communicating insights to stakeholders.</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820114"/>
            <a:ext cx="4869061" cy="2589371"/>
          </a:xfrm>
          <a:prstGeom prst="rect">
            <a:avLst/>
          </a:prstGeom>
        </p:spPr>
      </p:pic>
      <p:sp>
        <p:nvSpPr>
          <p:cNvPr id="4" name="Text 0"/>
          <p:cNvSpPr/>
          <p:nvPr/>
        </p:nvSpPr>
        <p:spPr>
          <a:xfrm>
            <a:off x="6350437" y="1023342"/>
            <a:ext cx="7415927" cy="1543050"/>
          </a:xfrm>
          <a:prstGeom prst="rect">
            <a:avLst/>
          </a:prstGeom>
          <a:noFill/>
          <a:ln/>
        </p:spPr>
        <p:txBody>
          <a:bodyPr wrap="square" lIns="0" tIns="0" rIns="0" bIns="0" rtlCol="0" anchor="t"/>
          <a:lstStyle/>
          <a:p>
            <a:pPr indent="0" marL="0">
              <a:lnSpc>
                <a:spcPts val="6050"/>
              </a:lnSpc>
              <a:buNone/>
            </a:pPr>
            <a:r>
              <a:rPr lang="en-US" sz="4850" b="1" dirty="0">
                <a:solidFill>
                  <a:srgbClr val="F0F4F1"/>
                </a:solidFill>
                <a:latin typeface="Syne" pitchFamily="34" charset="0"/>
                <a:ea typeface="Syne" pitchFamily="34" charset="-122"/>
                <a:cs typeface="Syne" pitchFamily="34" charset="-120"/>
              </a:rPr>
              <a:t>Treatment Cost Analysis</a:t>
            </a:r>
            <a:endParaRPr lang="en-US" sz="4850" dirty="0"/>
          </a:p>
        </p:txBody>
      </p:sp>
      <p:sp>
        <p:nvSpPr>
          <p:cNvPr id="5" name="Shape 1"/>
          <p:cNvSpPr/>
          <p:nvPr/>
        </p:nvSpPr>
        <p:spPr>
          <a:xfrm>
            <a:off x="6350437" y="2936677"/>
            <a:ext cx="7415927" cy="4269581"/>
          </a:xfrm>
          <a:prstGeom prst="roundRect">
            <a:avLst>
              <a:gd name="adj" fmla="val 2429"/>
            </a:avLst>
          </a:prstGeom>
          <a:noFill/>
          <a:ln w="15240">
            <a:solidFill>
              <a:srgbClr val="FFFFFF">
                <a:alpha val="24000"/>
              </a:srgbClr>
            </a:solidFill>
            <a:prstDash val="solid"/>
          </a:ln>
        </p:spPr>
      </p:sp>
      <p:sp>
        <p:nvSpPr>
          <p:cNvPr id="6" name="Shape 2"/>
          <p:cNvSpPr/>
          <p:nvPr/>
        </p:nvSpPr>
        <p:spPr>
          <a:xfrm>
            <a:off x="6365677" y="2951917"/>
            <a:ext cx="7385447" cy="706517"/>
          </a:xfrm>
          <a:prstGeom prst="rect">
            <a:avLst/>
          </a:prstGeom>
          <a:solidFill>
            <a:srgbClr val="FFFFFF">
              <a:alpha val="4000"/>
            </a:srgbClr>
          </a:solidFill>
          <a:ln/>
        </p:spPr>
      </p:sp>
      <p:sp>
        <p:nvSpPr>
          <p:cNvPr id="7" name="Text 3"/>
          <p:cNvSpPr/>
          <p:nvPr/>
        </p:nvSpPr>
        <p:spPr>
          <a:xfrm>
            <a:off x="6612493" y="3107650"/>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Demographic/Condition</a:t>
            </a:r>
            <a:endParaRPr lang="en-US" sz="1900" dirty="0"/>
          </a:p>
        </p:txBody>
      </p:sp>
      <p:sp>
        <p:nvSpPr>
          <p:cNvPr id="8" name="Text 4"/>
          <p:cNvSpPr/>
          <p:nvPr/>
        </p:nvSpPr>
        <p:spPr>
          <a:xfrm>
            <a:off x="10309027" y="3107650"/>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Average Treatment Cost</a:t>
            </a:r>
            <a:endParaRPr lang="en-US" sz="1900" dirty="0"/>
          </a:p>
        </p:txBody>
      </p:sp>
      <p:sp>
        <p:nvSpPr>
          <p:cNvPr id="9" name="Shape 5"/>
          <p:cNvSpPr/>
          <p:nvPr/>
        </p:nvSpPr>
        <p:spPr>
          <a:xfrm>
            <a:off x="6365677" y="3658433"/>
            <a:ext cx="7385447" cy="706517"/>
          </a:xfrm>
          <a:prstGeom prst="rect">
            <a:avLst/>
          </a:prstGeom>
          <a:solidFill>
            <a:srgbClr val="000000">
              <a:alpha val="4000"/>
            </a:srgbClr>
          </a:solidFill>
          <a:ln/>
        </p:spPr>
      </p:sp>
      <p:sp>
        <p:nvSpPr>
          <p:cNvPr id="10" name="Text 6"/>
          <p:cNvSpPr/>
          <p:nvPr/>
        </p:nvSpPr>
        <p:spPr>
          <a:xfrm>
            <a:off x="6612493" y="3814167"/>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Older Patients</a:t>
            </a:r>
            <a:endParaRPr lang="en-US" sz="1900" dirty="0"/>
          </a:p>
        </p:txBody>
      </p:sp>
      <p:sp>
        <p:nvSpPr>
          <p:cNvPr id="11" name="Text 7"/>
          <p:cNvSpPr/>
          <p:nvPr/>
        </p:nvSpPr>
        <p:spPr>
          <a:xfrm>
            <a:off x="10309027" y="3814167"/>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Higher</a:t>
            </a:r>
            <a:endParaRPr lang="en-US" sz="1900" dirty="0"/>
          </a:p>
        </p:txBody>
      </p:sp>
      <p:sp>
        <p:nvSpPr>
          <p:cNvPr id="12" name="Shape 8"/>
          <p:cNvSpPr/>
          <p:nvPr/>
        </p:nvSpPr>
        <p:spPr>
          <a:xfrm>
            <a:off x="6365677" y="4364950"/>
            <a:ext cx="7385447" cy="706517"/>
          </a:xfrm>
          <a:prstGeom prst="rect">
            <a:avLst/>
          </a:prstGeom>
          <a:solidFill>
            <a:srgbClr val="FFFFFF">
              <a:alpha val="4000"/>
            </a:srgbClr>
          </a:solidFill>
          <a:ln/>
        </p:spPr>
      </p:sp>
      <p:sp>
        <p:nvSpPr>
          <p:cNvPr id="13" name="Text 9"/>
          <p:cNvSpPr/>
          <p:nvPr/>
        </p:nvSpPr>
        <p:spPr>
          <a:xfrm>
            <a:off x="6612493" y="4520684"/>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Younger Patients</a:t>
            </a:r>
            <a:endParaRPr lang="en-US" sz="1900" dirty="0"/>
          </a:p>
        </p:txBody>
      </p:sp>
      <p:sp>
        <p:nvSpPr>
          <p:cNvPr id="14" name="Text 10"/>
          <p:cNvSpPr/>
          <p:nvPr/>
        </p:nvSpPr>
        <p:spPr>
          <a:xfrm>
            <a:off x="10309027" y="4520684"/>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Lower</a:t>
            </a:r>
            <a:endParaRPr lang="en-US" sz="1900" dirty="0"/>
          </a:p>
        </p:txBody>
      </p:sp>
      <p:sp>
        <p:nvSpPr>
          <p:cNvPr id="15" name="Shape 11"/>
          <p:cNvSpPr/>
          <p:nvPr/>
        </p:nvSpPr>
        <p:spPr>
          <a:xfrm>
            <a:off x="6365677" y="5071467"/>
            <a:ext cx="7385447" cy="706517"/>
          </a:xfrm>
          <a:prstGeom prst="rect">
            <a:avLst/>
          </a:prstGeom>
          <a:solidFill>
            <a:srgbClr val="000000">
              <a:alpha val="4000"/>
            </a:srgbClr>
          </a:solidFill>
          <a:ln/>
        </p:spPr>
      </p:sp>
      <p:sp>
        <p:nvSpPr>
          <p:cNvPr id="16" name="Text 12"/>
          <p:cNvSpPr/>
          <p:nvPr/>
        </p:nvSpPr>
        <p:spPr>
          <a:xfrm>
            <a:off x="6612493" y="5227201"/>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Male Patients</a:t>
            </a:r>
            <a:endParaRPr lang="en-US" sz="1900" dirty="0"/>
          </a:p>
        </p:txBody>
      </p:sp>
      <p:sp>
        <p:nvSpPr>
          <p:cNvPr id="17" name="Text 13"/>
          <p:cNvSpPr/>
          <p:nvPr/>
        </p:nvSpPr>
        <p:spPr>
          <a:xfrm>
            <a:off x="10309027" y="5227201"/>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Slightly Higher</a:t>
            </a:r>
            <a:endParaRPr lang="en-US" sz="1900" dirty="0"/>
          </a:p>
        </p:txBody>
      </p:sp>
      <p:sp>
        <p:nvSpPr>
          <p:cNvPr id="18" name="Shape 14"/>
          <p:cNvSpPr/>
          <p:nvPr/>
        </p:nvSpPr>
        <p:spPr>
          <a:xfrm>
            <a:off x="6365677" y="5777984"/>
            <a:ext cx="7385447" cy="706517"/>
          </a:xfrm>
          <a:prstGeom prst="rect">
            <a:avLst/>
          </a:prstGeom>
          <a:solidFill>
            <a:srgbClr val="FFFFFF">
              <a:alpha val="4000"/>
            </a:srgbClr>
          </a:solidFill>
          <a:ln/>
        </p:spPr>
      </p:sp>
      <p:sp>
        <p:nvSpPr>
          <p:cNvPr id="19" name="Text 15"/>
          <p:cNvSpPr/>
          <p:nvPr/>
        </p:nvSpPr>
        <p:spPr>
          <a:xfrm>
            <a:off x="6612493" y="5933718"/>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Female Patients</a:t>
            </a:r>
            <a:endParaRPr lang="en-US" sz="1900" dirty="0"/>
          </a:p>
        </p:txBody>
      </p:sp>
      <p:sp>
        <p:nvSpPr>
          <p:cNvPr id="20" name="Text 16"/>
          <p:cNvSpPr/>
          <p:nvPr/>
        </p:nvSpPr>
        <p:spPr>
          <a:xfrm>
            <a:off x="10309027" y="5933718"/>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Slightly Lower</a:t>
            </a:r>
            <a:endParaRPr lang="en-US" sz="1900" dirty="0"/>
          </a:p>
        </p:txBody>
      </p:sp>
      <p:sp>
        <p:nvSpPr>
          <p:cNvPr id="21" name="Shape 17"/>
          <p:cNvSpPr/>
          <p:nvPr/>
        </p:nvSpPr>
        <p:spPr>
          <a:xfrm>
            <a:off x="6365677" y="6484501"/>
            <a:ext cx="7385447" cy="706517"/>
          </a:xfrm>
          <a:prstGeom prst="rect">
            <a:avLst/>
          </a:prstGeom>
          <a:solidFill>
            <a:srgbClr val="000000">
              <a:alpha val="4000"/>
            </a:srgbClr>
          </a:solidFill>
          <a:ln/>
        </p:spPr>
      </p:sp>
      <p:sp>
        <p:nvSpPr>
          <p:cNvPr id="22" name="Text 18"/>
          <p:cNvSpPr/>
          <p:nvPr/>
        </p:nvSpPr>
        <p:spPr>
          <a:xfrm>
            <a:off x="6612493" y="6640235"/>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Severe Chest Pain</a:t>
            </a:r>
            <a:endParaRPr lang="en-US" sz="1900" dirty="0"/>
          </a:p>
        </p:txBody>
      </p:sp>
      <p:sp>
        <p:nvSpPr>
          <p:cNvPr id="23" name="Text 19"/>
          <p:cNvSpPr/>
          <p:nvPr/>
        </p:nvSpPr>
        <p:spPr>
          <a:xfrm>
            <a:off x="10309027" y="6640235"/>
            <a:ext cx="3195280" cy="395049"/>
          </a:xfrm>
          <a:prstGeom prst="rect">
            <a:avLst/>
          </a:prstGeom>
          <a:noFill/>
          <a:ln/>
        </p:spPr>
        <p:txBody>
          <a:bodyPr wrap="non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Significantly Higher</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886"/>
          </a:xfrm>
          <a:prstGeom prst="rect">
            <a:avLst/>
          </a:prstGeom>
        </p:spPr>
      </p:pic>
      <p:pic>
        <p:nvPicPr>
          <p:cNvPr id="3" name="Image 1" descr="preencoded.png">    </p:cNvPr>
          <p:cNvPicPr>
            <a:picLocks noChangeAspect="1"/>
          </p:cNvPicPr>
          <p:nvPr/>
        </p:nvPicPr>
        <p:blipFill>
          <a:blip r:embed="rId2"/>
          <a:stretch>
            <a:fillRect/>
          </a:stretch>
        </p:blipFill>
        <p:spPr>
          <a:xfrm>
            <a:off x="241340" y="2787968"/>
            <a:ext cx="5003602" cy="2657832"/>
          </a:xfrm>
          <a:prstGeom prst="rect">
            <a:avLst/>
          </a:prstGeom>
        </p:spPr>
      </p:pic>
      <p:sp>
        <p:nvSpPr>
          <p:cNvPr id="4" name="Text 0"/>
          <p:cNvSpPr/>
          <p:nvPr/>
        </p:nvSpPr>
        <p:spPr>
          <a:xfrm>
            <a:off x="6162318" y="531019"/>
            <a:ext cx="7792164" cy="1206818"/>
          </a:xfrm>
          <a:prstGeom prst="rect">
            <a:avLst/>
          </a:prstGeom>
          <a:noFill/>
          <a:ln/>
        </p:spPr>
        <p:txBody>
          <a:bodyPr wrap="square" lIns="0" tIns="0" rIns="0" bIns="0" rtlCol="0" anchor="t"/>
          <a:lstStyle/>
          <a:p>
            <a:pPr indent="0" marL="0">
              <a:lnSpc>
                <a:spcPts val="4750"/>
              </a:lnSpc>
              <a:buNone/>
            </a:pPr>
            <a:r>
              <a:rPr lang="en-US" sz="3800" b="1" dirty="0">
                <a:solidFill>
                  <a:srgbClr val="F0F4F1"/>
                </a:solidFill>
                <a:latin typeface="Syne" pitchFamily="34" charset="0"/>
                <a:ea typeface="Syne" pitchFamily="34" charset="-122"/>
                <a:cs typeface="Syne" pitchFamily="34" charset="-120"/>
              </a:rPr>
              <a:t>Cost Variation by Demographics</a:t>
            </a:r>
            <a:endParaRPr lang="en-US" sz="3800" dirty="0"/>
          </a:p>
        </p:txBody>
      </p:sp>
      <p:pic>
        <p:nvPicPr>
          <p:cNvPr id="5" name="Image 2" descr="preencoded.png">    </p:cNvPr>
          <p:cNvPicPr>
            <a:picLocks noChangeAspect="1"/>
          </p:cNvPicPr>
          <p:nvPr/>
        </p:nvPicPr>
        <p:blipFill>
          <a:blip r:embed="rId3"/>
          <a:stretch>
            <a:fillRect/>
          </a:stretch>
        </p:blipFill>
        <p:spPr>
          <a:xfrm>
            <a:off x="6162318" y="2027515"/>
            <a:ext cx="482798" cy="482798"/>
          </a:xfrm>
          <a:prstGeom prst="rect">
            <a:avLst/>
          </a:prstGeom>
        </p:spPr>
      </p:pic>
      <p:sp>
        <p:nvSpPr>
          <p:cNvPr id="6" name="Text 1"/>
          <p:cNvSpPr/>
          <p:nvPr/>
        </p:nvSpPr>
        <p:spPr>
          <a:xfrm>
            <a:off x="6162318" y="2703433"/>
            <a:ext cx="2413992" cy="301823"/>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pitchFamily="34" charset="0"/>
                <a:ea typeface="Syne" pitchFamily="34" charset="-122"/>
                <a:cs typeface="Syne" pitchFamily="34" charset="-120"/>
              </a:rPr>
              <a:t>Age</a:t>
            </a:r>
            <a:endParaRPr lang="en-US" sz="1900" dirty="0"/>
          </a:p>
        </p:txBody>
      </p:sp>
      <p:sp>
        <p:nvSpPr>
          <p:cNvPr id="7" name="Text 2"/>
          <p:cNvSpPr/>
          <p:nvPr/>
        </p:nvSpPr>
        <p:spPr>
          <a:xfrm>
            <a:off x="6162318" y="3121104"/>
            <a:ext cx="7792164" cy="308967"/>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Older patients tend to incur higher treatment costs compared to younger patients.</a:t>
            </a:r>
            <a:endParaRPr lang="en-US" sz="1500" dirty="0"/>
          </a:p>
        </p:txBody>
      </p:sp>
      <p:pic>
        <p:nvPicPr>
          <p:cNvPr id="8" name="Image 3" descr="preencoded.png">    </p:cNvPr>
          <p:cNvPicPr>
            <a:picLocks noChangeAspect="1"/>
          </p:cNvPicPr>
          <p:nvPr/>
        </p:nvPicPr>
        <p:blipFill>
          <a:blip r:embed="rId4"/>
          <a:stretch>
            <a:fillRect/>
          </a:stretch>
        </p:blipFill>
        <p:spPr>
          <a:xfrm>
            <a:off x="6162318" y="4009430"/>
            <a:ext cx="482798" cy="482798"/>
          </a:xfrm>
          <a:prstGeom prst="rect">
            <a:avLst/>
          </a:prstGeom>
        </p:spPr>
      </p:pic>
      <p:sp>
        <p:nvSpPr>
          <p:cNvPr id="9" name="Text 3"/>
          <p:cNvSpPr/>
          <p:nvPr/>
        </p:nvSpPr>
        <p:spPr>
          <a:xfrm>
            <a:off x="6162318" y="4685348"/>
            <a:ext cx="2413992" cy="301823"/>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pitchFamily="34" charset="0"/>
                <a:ea typeface="Syne" pitchFamily="34" charset="-122"/>
                <a:cs typeface="Syne" pitchFamily="34" charset="-120"/>
              </a:rPr>
              <a:t>Sex</a:t>
            </a:r>
            <a:endParaRPr lang="en-US" sz="1900" dirty="0"/>
          </a:p>
        </p:txBody>
      </p:sp>
      <p:sp>
        <p:nvSpPr>
          <p:cNvPr id="10" name="Text 4"/>
          <p:cNvSpPr/>
          <p:nvPr/>
        </p:nvSpPr>
        <p:spPr>
          <a:xfrm>
            <a:off x="6162318" y="5103019"/>
            <a:ext cx="7792164" cy="308967"/>
          </a:xfrm>
          <a:prstGeom prst="rect">
            <a:avLst/>
          </a:prstGeom>
          <a:noFill/>
          <a:ln/>
        </p:spPr>
        <p:txBody>
          <a:bodyPr wrap="non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Male patients, on average, show slightly higher treatment costs than female patients.</a:t>
            </a:r>
            <a:endParaRPr lang="en-US" sz="1500" dirty="0"/>
          </a:p>
        </p:txBody>
      </p:sp>
      <p:pic>
        <p:nvPicPr>
          <p:cNvPr id="11" name="Image 4" descr="preencoded.png">    </p:cNvPr>
          <p:cNvPicPr>
            <a:picLocks noChangeAspect="1"/>
          </p:cNvPicPr>
          <p:nvPr/>
        </p:nvPicPr>
        <p:blipFill>
          <a:blip r:embed="rId5"/>
          <a:stretch>
            <a:fillRect/>
          </a:stretch>
        </p:blipFill>
        <p:spPr>
          <a:xfrm>
            <a:off x="6162318" y="5991344"/>
            <a:ext cx="482798" cy="482798"/>
          </a:xfrm>
          <a:prstGeom prst="rect">
            <a:avLst/>
          </a:prstGeom>
        </p:spPr>
      </p:pic>
      <p:sp>
        <p:nvSpPr>
          <p:cNvPr id="12" name="Text 5"/>
          <p:cNvSpPr/>
          <p:nvPr/>
        </p:nvSpPr>
        <p:spPr>
          <a:xfrm>
            <a:off x="6162318" y="6667262"/>
            <a:ext cx="3717369" cy="301823"/>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pitchFamily="34" charset="0"/>
                <a:ea typeface="Syne" pitchFamily="34" charset="-122"/>
                <a:cs typeface="Syne" pitchFamily="34" charset="-120"/>
              </a:rPr>
              <a:t>Medical Conditions</a:t>
            </a:r>
            <a:endParaRPr lang="en-US" sz="1900" dirty="0"/>
          </a:p>
        </p:txBody>
      </p:sp>
      <p:sp>
        <p:nvSpPr>
          <p:cNvPr id="13" name="Text 6"/>
          <p:cNvSpPr/>
          <p:nvPr/>
        </p:nvSpPr>
        <p:spPr>
          <a:xfrm>
            <a:off x="6162318" y="7084933"/>
            <a:ext cx="7792164" cy="617934"/>
          </a:xfrm>
          <a:prstGeom prst="rect">
            <a:avLst/>
          </a:prstGeom>
          <a:noFill/>
          <a:ln/>
        </p:spPr>
        <p:txBody>
          <a:bodyPr wrap="squar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Certain medical conditions, such as more severe forms of chest pain, are associated with significantly higher costs.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358747"/>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F0F4F1"/>
                </a:solidFill>
                <a:latin typeface="Syne" pitchFamily="34" charset="0"/>
                <a:ea typeface="Syne" pitchFamily="34" charset="-122"/>
                <a:cs typeface="Syne" pitchFamily="34" charset="-120"/>
              </a:rPr>
              <a:t>Conclusion</a:t>
            </a:r>
            <a:endParaRPr lang="en-US" sz="4850" dirty="0"/>
          </a:p>
        </p:txBody>
      </p:sp>
      <p:sp>
        <p:nvSpPr>
          <p:cNvPr id="4" name="Text 1"/>
          <p:cNvSpPr/>
          <p:nvPr/>
        </p:nvSpPr>
        <p:spPr>
          <a:xfrm>
            <a:off x="864037" y="3500557"/>
            <a:ext cx="7415927" cy="2370296"/>
          </a:xfrm>
          <a:prstGeom prst="rect">
            <a:avLst/>
          </a:prstGeom>
          <a:noFill/>
          <a:ln/>
        </p:spPr>
        <p:txBody>
          <a:bodyPr wrap="square" lIns="0" tIns="0" rIns="0" bIns="0" rtlCol="0" anchor="t"/>
          <a:lstStyle/>
          <a:p>
            <a:pPr indent="0" marL="0">
              <a:lnSpc>
                <a:spcPts val="3100"/>
              </a:lnSpc>
              <a:buNone/>
            </a:pPr>
            <a:r>
              <a:rPr lang="en-US" sz="1900" dirty="0">
                <a:solidFill>
                  <a:srgbClr val="D7E5D8"/>
                </a:solidFill>
                <a:latin typeface="Syne" pitchFamily="34" charset="0"/>
                <a:ea typeface="Syne" pitchFamily="34" charset="-122"/>
                <a:cs typeface="Syne" pitchFamily="34" charset="-120"/>
              </a:rPr>
              <a:t>The analysis revealed distinct patterns in treatment costs, with older patients, particularly those with severe chest pain, incurring significantly higher costs. Male patients generally incurred slightly higher costs than females. These insights highlight the importance of considering both age and specific medical conditions when analyzing healthcare costs.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2024-09-11T13:06:49Z</dcterms:created>
  <dcterms:modified xsi:type="dcterms:W3CDTF">2024-09-11T13:06:49Z</dcterms:modified>
</cp:coreProperties>
</file>